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99" r:id="rId3"/>
    <p:sldId id="300" r:id="rId4"/>
    <p:sldId id="306" r:id="rId5"/>
    <p:sldId id="298" r:id="rId6"/>
    <p:sldId id="301" r:id="rId7"/>
    <p:sldId id="302" r:id="rId8"/>
    <p:sldId id="296" r:id="rId9"/>
    <p:sldId id="295" r:id="rId10"/>
    <p:sldId id="304" r:id="rId11"/>
    <p:sldId id="294" r:id="rId12"/>
    <p:sldId id="292" r:id="rId13"/>
    <p:sldId id="305" r:id="rId14"/>
    <p:sldId id="275" r:id="rId15"/>
    <p:sldId id="297" r:id="rId16"/>
    <p:sldId id="276" r:id="rId17"/>
    <p:sldId id="286" r:id="rId18"/>
    <p:sldId id="277" r:id="rId19"/>
    <p:sldId id="278" r:id="rId20"/>
    <p:sldId id="279" r:id="rId21"/>
    <p:sldId id="289" r:id="rId22"/>
    <p:sldId id="283" r:id="rId23"/>
    <p:sldId id="287" r:id="rId24"/>
    <p:sldId id="265" r:id="rId25"/>
    <p:sldId id="266" r:id="rId26"/>
    <p:sldId id="274"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74" d="100"/>
          <a:sy n="74" d="100"/>
        </p:scale>
        <p:origin x="376" y="56"/>
      </p:cViewPr>
      <p:guideLst/>
    </p:cSldViewPr>
  </p:slideViewPr>
  <p:notesTextViewPr>
    <p:cViewPr>
      <p:scale>
        <a:sx n="3" d="2"/>
        <a:sy n="3" d="2"/>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08B926-23B5-4854-9E01-3202EB53AD6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DE"/>
        </a:p>
      </dgm:t>
    </dgm:pt>
    <dgm:pt modelId="{4320F8B3-015E-4C29-9B56-47B96134FC34}">
      <dgm:prSet phldrT="[Text]" custT="1"/>
      <dgm:spPr/>
      <dgm:t>
        <a:bodyPr/>
        <a:lstStyle/>
        <a:p>
          <a:r>
            <a:rPr lang="en-US" sz="1300" dirty="0">
              <a:solidFill>
                <a:schemeClr val="tx1"/>
              </a:solidFill>
            </a:rPr>
            <a:t>Global Market Outlook</a:t>
          </a:r>
          <a:endParaRPr lang="en-DE" sz="1300" dirty="0">
            <a:solidFill>
              <a:schemeClr val="tx1"/>
            </a:solidFill>
          </a:endParaRPr>
        </a:p>
      </dgm:t>
    </dgm:pt>
    <dgm:pt modelId="{C9E42910-F82C-4AD4-AB3E-94E5D7912512}" type="parTrans" cxnId="{70867ED0-BDCA-4A82-884E-CD73C01AE607}">
      <dgm:prSet/>
      <dgm:spPr/>
      <dgm:t>
        <a:bodyPr/>
        <a:lstStyle/>
        <a:p>
          <a:endParaRPr lang="en-DE"/>
        </a:p>
      </dgm:t>
    </dgm:pt>
    <dgm:pt modelId="{847648B0-18C4-40F2-AE19-5358A3134439}" type="sibTrans" cxnId="{70867ED0-BDCA-4A82-884E-CD73C01AE607}">
      <dgm:prSet/>
      <dgm:spPr/>
      <dgm:t>
        <a:bodyPr/>
        <a:lstStyle/>
        <a:p>
          <a:endParaRPr lang="en-DE"/>
        </a:p>
      </dgm:t>
    </dgm:pt>
    <dgm:pt modelId="{89EF4214-E4E2-45E1-AE95-58D3F4C487ED}">
      <dgm:prSet phldrT="[Text]" custT="1"/>
      <dgm:spPr/>
      <dgm:t>
        <a:bodyPr/>
        <a:lstStyle/>
        <a:p>
          <a:r>
            <a:rPr lang="en-US" sz="1300" dirty="0">
              <a:solidFill>
                <a:schemeClr val="tx1"/>
              </a:solidFill>
            </a:rPr>
            <a:t>Portfolio Distribution</a:t>
          </a:r>
          <a:endParaRPr lang="en-DE" sz="1300" dirty="0">
            <a:solidFill>
              <a:schemeClr val="tx1"/>
            </a:solidFill>
          </a:endParaRPr>
        </a:p>
      </dgm:t>
    </dgm:pt>
    <dgm:pt modelId="{840E27CB-52EA-426D-98F4-E1DAC8BB63D5}" type="parTrans" cxnId="{1D590DAE-8923-4C60-A494-0ADED097BB24}">
      <dgm:prSet/>
      <dgm:spPr/>
      <dgm:t>
        <a:bodyPr/>
        <a:lstStyle/>
        <a:p>
          <a:endParaRPr lang="en-DE"/>
        </a:p>
      </dgm:t>
    </dgm:pt>
    <dgm:pt modelId="{D8869F20-17DA-4242-BF84-3C711D839C3C}" type="sibTrans" cxnId="{1D590DAE-8923-4C60-A494-0ADED097BB24}">
      <dgm:prSet/>
      <dgm:spPr/>
      <dgm:t>
        <a:bodyPr/>
        <a:lstStyle/>
        <a:p>
          <a:endParaRPr lang="en-DE"/>
        </a:p>
      </dgm:t>
    </dgm:pt>
    <dgm:pt modelId="{CAAF98F5-3809-419F-A05A-26BEC4005BF0}">
      <dgm:prSet phldrT="[Text]"/>
      <dgm:spPr/>
      <dgm:t>
        <a:bodyPr/>
        <a:lstStyle/>
        <a:p>
          <a:r>
            <a:rPr lang="en-US" b="1" dirty="0">
              <a:solidFill>
                <a:schemeClr val="tx1"/>
              </a:solidFill>
            </a:rPr>
            <a:t>Portfolio Construction</a:t>
          </a:r>
          <a:endParaRPr lang="en-DE" b="1" dirty="0">
            <a:solidFill>
              <a:schemeClr val="tx1"/>
            </a:solidFill>
          </a:endParaRPr>
        </a:p>
      </dgm:t>
    </dgm:pt>
    <dgm:pt modelId="{32C7FFC1-1D57-4838-9CA8-582071E8F6F4}" type="sibTrans" cxnId="{3A69CAA1-2BC3-4006-9BE3-CBC6FE921D97}">
      <dgm:prSet/>
      <dgm:spPr/>
      <dgm:t>
        <a:bodyPr/>
        <a:lstStyle/>
        <a:p>
          <a:endParaRPr lang="en-DE"/>
        </a:p>
      </dgm:t>
    </dgm:pt>
    <dgm:pt modelId="{5E73A54F-83D2-4EB9-9535-EB1551C03998}" type="parTrans" cxnId="{3A69CAA1-2BC3-4006-9BE3-CBC6FE921D97}">
      <dgm:prSet/>
      <dgm:spPr/>
      <dgm:t>
        <a:bodyPr/>
        <a:lstStyle/>
        <a:p>
          <a:endParaRPr lang="en-DE"/>
        </a:p>
      </dgm:t>
    </dgm:pt>
    <dgm:pt modelId="{E3F9FDF3-91AA-44C6-9666-E30A690689BA}">
      <dgm:prSet phldrT="[Text]"/>
      <dgm:spPr/>
      <dgm:t>
        <a:bodyPr/>
        <a:lstStyle/>
        <a:p>
          <a:r>
            <a:rPr lang="en-US" b="1" dirty="0">
              <a:solidFill>
                <a:schemeClr val="tx1"/>
              </a:solidFill>
            </a:rPr>
            <a:t>Risk Considerations</a:t>
          </a:r>
          <a:endParaRPr lang="en-DE" b="1" dirty="0">
            <a:solidFill>
              <a:schemeClr val="tx1"/>
            </a:solidFill>
          </a:endParaRPr>
        </a:p>
      </dgm:t>
    </dgm:pt>
    <dgm:pt modelId="{1413942C-3918-4F33-9F03-9F36A7F4F180}" type="parTrans" cxnId="{2ADF5654-BDCE-4168-83F9-3587E6A8CF14}">
      <dgm:prSet/>
      <dgm:spPr/>
      <dgm:t>
        <a:bodyPr/>
        <a:lstStyle/>
        <a:p>
          <a:endParaRPr lang="en-DE"/>
        </a:p>
      </dgm:t>
    </dgm:pt>
    <dgm:pt modelId="{2DE30831-D896-491D-8DB1-00F48EC8E46F}" type="sibTrans" cxnId="{2ADF5654-BDCE-4168-83F9-3587E6A8CF14}">
      <dgm:prSet/>
      <dgm:spPr/>
      <dgm:t>
        <a:bodyPr/>
        <a:lstStyle/>
        <a:p>
          <a:endParaRPr lang="en-DE"/>
        </a:p>
      </dgm:t>
    </dgm:pt>
    <dgm:pt modelId="{F58EA2AF-1AC4-4B31-B1C9-C0E52C46C551}">
      <dgm:prSet/>
      <dgm:spPr/>
      <dgm:t>
        <a:bodyPr/>
        <a:lstStyle/>
        <a:p>
          <a:r>
            <a:rPr lang="en-US" dirty="0">
              <a:solidFill>
                <a:schemeClr val="tx1"/>
              </a:solidFill>
            </a:rPr>
            <a:t>Interest Rate Risk</a:t>
          </a:r>
          <a:endParaRPr lang="en-DE" dirty="0">
            <a:solidFill>
              <a:schemeClr val="tx1"/>
            </a:solidFill>
          </a:endParaRPr>
        </a:p>
      </dgm:t>
    </dgm:pt>
    <dgm:pt modelId="{5258096D-ADCA-4FBF-891A-51F33E5F3614}" type="parTrans" cxnId="{CC5B2A4B-0C48-4E01-AE10-6701064CB4E3}">
      <dgm:prSet/>
      <dgm:spPr/>
      <dgm:t>
        <a:bodyPr/>
        <a:lstStyle/>
        <a:p>
          <a:endParaRPr lang="en-DE"/>
        </a:p>
      </dgm:t>
    </dgm:pt>
    <dgm:pt modelId="{FEEEA38B-B221-4BE2-A2D7-7E034E66E11A}" type="sibTrans" cxnId="{CC5B2A4B-0C48-4E01-AE10-6701064CB4E3}">
      <dgm:prSet/>
      <dgm:spPr/>
      <dgm:t>
        <a:bodyPr/>
        <a:lstStyle/>
        <a:p>
          <a:endParaRPr lang="en-DE"/>
        </a:p>
      </dgm:t>
    </dgm:pt>
    <dgm:pt modelId="{739A7F88-F465-4632-9F09-3C44EA88CAFB}">
      <dgm:prSet/>
      <dgm:spPr/>
      <dgm:t>
        <a:bodyPr/>
        <a:lstStyle/>
        <a:p>
          <a:endParaRPr lang="en-DE" dirty="0"/>
        </a:p>
      </dgm:t>
    </dgm:pt>
    <dgm:pt modelId="{7E5A8AA7-E006-4BCC-9266-E3D377B7C73B}" type="sibTrans" cxnId="{AA5E9118-6027-4C79-BD88-15518C767922}">
      <dgm:prSet/>
      <dgm:spPr/>
      <dgm:t>
        <a:bodyPr/>
        <a:lstStyle/>
        <a:p>
          <a:endParaRPr lang="en-DE"/>
        </a:p>
      </dgm:t>
    </dgm:pt>
    <dgm:pt modelId="{A0AA33F8-2517-4941-BAAA-BBB581092D90}" type="parTrans" cxnId="{AA5E9118-6027-4C79-BD88-15518C767922}">
      <dgm:prSet/>
      <dgm:spPr/>
      <dgm:t>
        <a:bodyPr/>
        <a:lstStyle/>
        <a:p>
          <a:endParaRPr lang="en-DE"/>
        </a:p>
      </dgm:t>
    </dgm:pt>
    <dgm:pt modelId="{5C294D51-3A7D-43E2-9EB4-10A8D293CD57}">
      <dgm:prSet phldrT="[Text]"/>
      <dgm:spPr/>
      <dgm:t>
        <a:bodyPr/>
        <a:lstStyle/>
        <a:p>
          <a:r>
            <a:rPr lang="en-US" dirty="0"/>
            <a:t>Long Only</a:t>
          </a:r>
          <a:endParaRPr lang="en-DE" dirty="0"/>
        </a:p>
      </dgm:t>
    </dgm:pt>
    <dgm:pt modelId="{4A6FE4F6-378F-4BDA-9E40-02125ECDC50E}" type="sibTrans" cxnId="{B8E4473B-F7DA-4D5C-B83C-98C98BF030E8}">
      <dgm:prSet/>
      <dgm:spPr/>
      <dgm:t>
        <a:bodyPr/>
        <a:lstStyle/>
        <a:p>
          <a:endParaRPr lang="en-DE"/>
        </a:p>
      </dgm:t>
    </dgm:pt>
    <dgm:pt modelId="{599FDA79-AF1C-4AAE-87C6-B75540024621}" type="parTrans" cxnId="{B8E4473B-F7DA-4D5C-B83C-98C98BF030E8}">
      <dgm:prSet/>
      <dgm:spPr/>
      <dgm:t>
        <a:bodyPr/>
        <a:lstStyle/>
        <a:p>
          <a:endParaRPr lang="en-DE"/>
        </a:p>
      </dgm:t>
    </dgm:pt>
    <dgm:pt modelId="{850643CC-CE14-4549-BF40-38B039C606EF}">
      <dgm:prSet/>
      <dgm:spPr/>
      <dgm:t>
        <a:bodyPr/>
        <a:lstStyle/>
        <a:p>
          <a:endParaRPr lang="en-DE" dirty="0"/>
        </a:p>
      </dgm:t>
    </dgm:pt>
    <dgm:pt modelId="{7B4743FD-EBE3-4524-9B35-131BE39153DF}" type="sibTrans" cxnId="{FB34C2CA-64A9-4A3F-8B27-C3F40EDBEBA4}">
      <dgm:prSet/>
      <dgm:spPr/>
      <dgm:t>
        <a:bodyPr/>
        <a:lstStyle/>
        <a:p>
          <a:endParaRPr lang="en-DE"/>
        </a:p>
      </dgm:t>
    </dgm:pt>
    <dgm:pt modelId="{77CBAFCA-ECFE-487B-8296-85A08EE5EFE1}" type="parTrans" cxnId="{FB34C2CA-64A9-4A3F-8B27-C3F40EDBEBA4}">
      <dgm:prSet/>
      <dgm:spPr/>
      <dgm:t>
        <a:bodyPr/>
        <a:lstStyle/>
        <a:p>
          <a:endParaRPr lang="en-DE"/>
        </a:p>
      </dgm:t>
    </dgm:pt>
    <dgm:pt modelId="{F190E66C-0AAF-4FC3-BED5-1F4A8EAD50E7}">
      <dgm:prSet phldrT="[Text]" custT="1"/>
      <dgm:spPr/>
      <dgm:t>
        <a:bodyPr/>
        <a:lstStyle/>
        <a:p>
          <a:r>
            <a:rPr lang="en-US" sz="1800" b="1" dirty="0">
              <a:solidFill>
                <a:schemeClr val="tx1"/>
              </a:solidFill>
            </a:rPr>
            <a:t>Strategy</a:t>
          </a:r>
          <a:endParaRPr lang="en-DE" sz="1800" b="1" dirty="0">
            <a:solidFill>
              <a:schemeClr val="tx1"/>
            </a:solidFill>
          </a:endParaRPr>
        </a:p>
      </dgm:t>
    </dgm:pt>
    <dgm:pt modelId="{47BB5C3A-2D25-4C33-8F09-9EEE87A0C17F}" type="sibTrans" cxnId="{F0E5CAB0-7556-40F4-B45D-B7C4B047F040}">
      <dgm:prSet/>
      <dgm:spPr/>
      <dgm:t>
        <a:bodyPr/>
        <a:lstStyle/>
        <a:p>
          <a:endParaRPr lang="en-DE"/>
        </a:p>
      </dgm:t>
    </dgm:pt>
    <dgm:pt modelId="{9CAFFCBA-52AB-43A6-9372-0021F015BB75}" type="parTrans" cxnId="{F0E5CAB0-7556-40F4-B45D-B7C4B047F040}">
      <dgm:prSet/>
      <dgm:spPr/>
      <dgm:t>
        <a:bodyPr/>
        <a:lstStyle/>
        <a:p>
          <a:endParaRPr lang="en-DE"/>
        </a:p>
      </dgm:t>
    </dgm:pt>
    <dgm:pt modelId="{91916FCA-A4A1-4BDA-9AD0-A1623D05C985}">
      <dgm:prSet phldrT="[Text]"/>
      <dgm:spPr/>
      <dgm:t>
        <a:bodyPr/>
        <a:lstStyle/>
        <a:p>
          <a:r>
            <a:rPr lang="en-US" dirty="0">
              <a:solidFill>
                <a:schemeClr val="tx1"/>
              </a:solidFill>
            </a:rPr>
            <a:t>Inflation Risk</a:t>
          </a:r>
          <a:endParaRPr lang="en-DE" dirty="0">
            <a:solidFill>
              <a:schemeClr val="tx1"/>
            </a:solidFill>
          </a:endParaRPr>
        </a:p>
      </dgm:t>
    </dgm:pt>
    <dgm:pt modelId="{0FA726FD-0E0A-47EB-877D-B07EDB66A59E}" type="parTrans" cxnId="{B8551B10-6794-4EE8-BD2B-746BE1FFF58C}">
      <dgm:prSet/>
      <dgm:spPr/>
      <dgm:t>
        <a:bodyPr/>
        <a:lstStyle/>
        <a:p>
          <a:endParaRPr lang="en-DE"/>
        </a:p>
      </dgm:t>
    </dgm:pt>
    <dgm:pt modelId="{9A080F59-0A85-465F-85B6-2A0F6066F440}" type="sibTrans" cxnId="{B8551B10-6794-4EE8-BD2B-746BE1FFF58C}">
      <dgm:prSet/>
      <dgm:spPr/>
      <dgm:t>
        <a:bodyPr/>
        <a:lstStyle/>
        <a:p>
          <a:endParaRPr lang="en-DE"/>
        </a:p>
      </dgm:t>
    </dgm:pt>
    <dgm:pt modelId="{335D2E9D-09EF-4761-AC25-70F8D4A086E1}">
      <dgm:prSet phldrT="[Text]"/>
      <dgm:spPr/>
      <dgm:t>
        <a:bodyPr/>
        <a:lstStyle/>
        <a:p>
          <a:r>
            <a:rPr lang="en-US" dirty="0">
              <a:solidFill>
                <a:schemeClr val="tx1"/>
              </a:solidFill>
            </a:rPr>
            <a:t>Credit Risk</a:t>
          </a:r>
          <a:endParaRPr lang="en-DE" dirty="0">
            <a:solidFill>
              <a:schemeClr val="tx1"/>
            </a:solidFill>
          </a:endParaRPr>
        </a:p>
      </dgm:t>
    </dgm:pt>
    <dgm:pt modelId="{DF8DD97D-CD33-4CCB-BDA7-337D08CADB56}" type="parTrans" cxnId="{7A22A0D0-DC52-4A44-80CC-DF2CC65D3165}">
      <dgm:prSet/>
      <dgm:spPr/>
      <dgm:t>
        <a:bodyPr/>
        <a:lstStyle/>
        <a:p>
          <a:endParaRPr lang="en-DE"/>
        </a:p>
      </dgm:t>
    </dgm:pt>
    <dgm:pt modelId="{BC363AD4-BE18-4ABD-8AD4-59236E5D2DED}" type="sibTrans" cxnId="{7A22A0D0-DC52-4A44-80CC-DF2CC65D3165}">
      <dgm:prSet/>
      <dgm:spPr/>
      <dgm:t>
        <a:bodyPr/>
        <a:lstStyle/>
        <a:p>
          <a:endParaRPr lang="en-DE"/>
        </a:p>
      </dgm:t>
    </dgm:pt>
    <dgm:pt modelId="{0E38C556-99A5-4F3B-AFF2-1AD9C74BFAAA}">
      <dgm:prSet phldrT="[Text]"/>
      <dgm:spPr/>
      <dgm:t>
        <a:bodyPr/>
        <a:lstStyle/>
        <a:p>
          <a:r>
            <a:rPr lang="en-US" dirty="0">
              <a:solidFill>
                <a:schemeClr val="tx1"/>
              </a:solidFill>
            </a:rPr>
            <a:t>Inflation Risk</a:t>
          </a:r>
          <a:endParaRPr lang="en-DE" dirty="0">
            <a:solidFill>
              <a:schemeClr val="tx1"/>
            </a:solidFill>
          </a:endParaRPr>
        </a:p>
      </dgm:t>
    </dgm:pt>
    <dgm:pt modelId="{A6A778A4-5849-4AEC-98D8-A9942A2FE108}" type="parTrans" cxnId="{9019AF53-F3DB-4855-9689-7667C60E7CA9}">
      <dgm:prSet/>
      <dgm:spPr/>
      <dgm:t>
        <a:bodyPr/>
        <a:lstStyle/>
        <a:p>
          <a:endParaRPr lang="en-DE"/>
        </a:p>
      </dgm:t>
    </dgm:pt>
    <dgm:pt modelId="{9DD2BC07-7381-44BC-801B-F773095DE52F}" type="sibTrans" cxnId="{9019AF53-F3DB-4855-9689-7667C60E7CA9}">
      <dgm:prSet/>
      <dgm:spPr/>
      <dgm:t>
        <a:bodyPr/>
        <a:lstStyle/>
        <a:p>
          <a:endParaRPr lang="en-DE"/>
        </a:p>
      </dgm:t>
    </dgm:pt>
    <dgm:pt modelId="{F819DB8B-4C33-4DD4-B4C0-03EE1572382E}">
      <dgm:prSet phldrT="[Text]"/>
      <dgm:spPr/>
      <dgm:t>
        <a:bodyPr/>
        <a:lstStyle/>
        <a:p>
          <a:r>
            <a:rPr lang="en-US" dirty="0">
              <a:solidFill>
                <a:schemeClr val="tx1"/>
              </a:solidFill>
            </a:rPr>
            <a:t>Geopolitical Risk</a:t>
          </a:r>
          <a:endParaRPr lang="en-DE" dirty="0">
            <a:solidFill>
              <a:schemeClr val="tx1"/>
            </a:solidFill>
          </a:endParaRPr>
        </a:p>
      </dgm:t>
    </dgm:pt>
    <dgm:pt modelId="{5512D9A2-B40A-498D-AD57-9AC26C1A1F58}" type="parTrans" cxnId="{01C6E972-83ED-4140-9252-81D75D06A30F}">
      <dgm:prSet/>
      <dgm:spPr/>
      <dgm:t>
        <a:bodyPr/>
        <a:lstStyle/>
        <a:p>
          <a:endParaRPr lang="en-DE"/>
        </a:p>
      </dgm:t>
    </dgm:pt>
    <dgm:pt modelId="{1C17C09F-DB40-4040-9329-44AAF4879AC9}" type="sibTrans" cxnId="{01C6E972-83ED-4140-9252-81D75D06A30F}">
      <dgm:prSet/>
      <dgm:spPr/>
      <dgm:t>
        <a:bodyPr/>
        <a:lstStyle/>
        <a:p>
          <a:endParaRPr lang="en-DE"/>
        </a:p>
      </dgm:t>
    </dgm:pt>
    <dgm:pt modelId="{24E1DAE3-9341-468B-BDBE-55C07251F885}" type="pres">
      <dgm:prSet presAssocID="{9A08B926-23B5-4854-9E01-3202EB53AD61}" presName="linearFlow" presStyleCnt="0">
        <dgm:presLayoutVars>
          <dgm:dir/>
          <dgm:animLvl val="lvl"/>
          <dgm:resizeHandles val="exact"/>
        </dgm:presLayoutVars>
      </dgm:prSet>
      <dgm:spPr/>
    </dgm:pt>
    <dgm:pt modelId="{F6FC418A-5E64-4399-9A39-E85DD84B91C4}" type="pres">
      <dgm:prSet presAssocID="{CAAF98F5-3809-419F-A05A-26BEC4005BF0}" presName="composite" presStyleCnt="0"/>
      <dgm:spPr/>
    </dgm:pt>
    <dgm:pt modelId="{C380C19C-A303-4E96-98E5-EFBB20B84B0A}" type="pres">
      <dgm:prSet presAssocID="{CAAF98F5-3809-419F-A05A-26BEC4005BF0}" presName="parentText" presStyleLbl="alignNode1" presStyleIdx="0" presStyleCnt="3" custScaleX="147066">
        <dgm:presLayoutVars>
          <dgm:chMax val="1"/>
          <dgm:bulletEnabled val="1"/>
        </dgm:presLayoutVars>
      </dgm:prSet>
      <dgm:spPr/>
    </dgm:pt>
    <dgm:pt modelId="{32C76C0D-3C03-42FB-B16E-FDC8CBD3BA20}" type="pres">
      <dgm:prSet presAssocID="{CAAF98F5-3809-419F-A05A-26BEC4005BF0}" presName="descendantText" presStyleLbl="alignAcc1" presStyleIdx="0" presStyleCnt="3" custScaleX="82707" custLinFactNeighborX="124">
        <dgm:presLayoutVars>
          <dgm:bulletEnabled val="1"/>
        </dgm:presLayoutVars>
      </dgm:prSet>
      <dgm:spPr/>
    </dgm:pt>
    <dgm:pt modelId="{B84DFD85-8B18-46C7-B408-F8EB0A6A2A4D}" type="pres">
      <dgm:prSet presAssocID="{32C7FFC1-1D57-4838-9CA8-582071E8F6F4}" presName="sp" presStyleCnt="0"/>
      <dgm:spPr/>
    </dgm:pt>
    <dgm:pt modelId="{D74D04BE-7211-42E1-835C-69F8AF4B2783}" type="pres">
      <dgm:prSet presAssocID="{F190E66C-0AAF-4FC3-BED5-1F4A8EAD50E7}" presName="composite" presStyleCnt="0"/>
      <dgm:spPr/>
    </dgm:pt>
    <dgm:pt modelId="{FACEC6FE-A575-4F6D-A9B0-B4C898B8D113}" type="pres">
      <dgm:prSet presAssocID="{F190E66C-0AAF-4FC3-BED5-1F4A8EAD50E7}" presName="parentText" presStyleLbl="alignNode1" presStyleIdx="1" presStyleCnt="3" custScaleX="147066">
        <dgm:presLayoutVars>
          <dgm:chMax val="1"/>
          <dgm:bulletEnabled val="1"/>
        </dgm:presLayoutVars>
      </dgm:prSet>
      <dgm:spPr/>
    </dgm:pt>
    <dgm:pt modelId="{0224CB59-D100-4224-9FF9-4FF4B1B80BAF}" type="pres">
      <dgm:prSet presAssocID="{F190E66C-0AAF-4FC3-BED5-1F4A8EAD50E7}" presName="descendantText" presStyleLbl="alignAcc1" presStyleIdx="1" presStyleCnt="3" custScaleX="76508" custLinFactNeighborX="3593" custLinFactNeighborY="1980">
        <dgm:presLayoutVars>
          <dgm:bulletEnabled val="1"/>
        </dgm:presLayoutVars>
      </dgm:prSet>
      <dgm:spPr/>
    </dgm:pt>
    <dgm:pt modelId="{1BD6512E-977F-408F-9D22-F3823AD8DE23}" type="pres">
      <dgm:prSet presAssocID="{47BB5C3A-2D25-4C33-8F09-9EEE87A0C17F}" presName="sp" presStyleCnt="0"/>
      <dgm:spPr/>
    </dgm:pt>
    <dgm:pt modelId="{83E9875C-4742-4E1F-99CE-0B0E6BB26F5A}" type="pres">
      <dgm:prSet presAssocID="{E3F9FDF3-91AA-44C6-9666-E30A690689BA}" presName="composite" presStyleCnt="0"/>
      <dgm:spPr/>
    </dgm:pt>
    <dgm:pt modelId="{157A579E-AD35-4C28-8DA2-984240832832}" type="pres">
      <dgm:prSet presAssocID="{E3F9FDF3-91AA-44C6-9666-E30A690689BA}" presName="parentText" presStyleLbl="alignNode1" presStyleIdx="2" presStyleCnt="3" custScaleX="147066">
        <dgm:presLayoutVars>
          <dgm:chMax val="1"/>
          <dgm:bulletEnabled val="1"/>
        </dgm:presLayoutVars>
      </dgm:prSet>
      <dgm:spPr/>
    </dgm:pt>
    <dgm:pt modelId="{AB3B0D26-D957-4327-A2D6-0990F8DA5EE6}" type="pres">
      <dgm:prSet presAssocID="{E3F9FDF3-91AA-44C6-9666-E30A690689BA}" presName="descendantText" presStyleLbl="alignAcc1" presStyleIdx="2" presStyleCnt="3" custScaleX="82707">
        <dgm:presLayoutVars>
          <dgm:bulletEnabled val="1"/>
        </dgm:presLayoutVars>
      </dgm:prSet>
      <dgm:spPr/>
    </dgm:pt>
  </dgm:ptLst>
  <dgm:cxnLst>
    <dgm:cxn modelId="{AFEACF0B-96C3-41CC-9BCC-8E787742FD40}" type="presOf" srcId="{739A7F88-F465-4632-9F09-3C44EA88CAFB}" destId="{0224CB59-D100-4224-9FF9-4FF4B1B80BAF}" srcOrd="0" destOrd="0" presId="urn:microsoft.com/office/officeart/2005/8/layout/chevron2"/>
    <dgm:cxn modelId="{B8551B10-6794-4EE8-BD2B-746BE1FFF58C}" srcId="{E3F9FDF3-91AA-44C6-9666-E30A690689BA}" destId="{91916FCA-A4A1-4BDA-9AD0-A1623D05C985}" srcOrd="1" destOrd="0" parTransId="{0FA726FD-0E0A-47EB-877D-B07EDB66A59E}" sibTransId="{9A080F59-0A85-465F-85B6-2A0F6066F440}"/>
    <dgm:cxn modelId="{AA5E9118-6027-4C79-BD88-15518C767922}" srcId="{F190E66C-0AAF-4FC3-BED5-1F4A8EAD50E7}" destId="{739A7F88-F465-4632-9F09-3C44EA88CAFB}" srcOrd="0" destOrd="0" parTransId="{A0AA33F8-2517-4941-BAAA-BBB581092D90}" sibTransId="{7E5A8AA7-E006-4BCC-9266-E3D377B7C73B}"/>
    <dgm:cxn modelId="{A00E051B-F6C3-4DAC-B7E1-6B5C680B8D2D}" type="presOf" srcId="{F819DB8B-4C33-4DD4-B4C0-03EE1572382E}" destId="{AB3B0D26-D957-4327-A2D6-0990F8DA5EE6}" srcOrd="0" destOrd="4" presId="urn:microsoft.com/office/officeart/2005/8/layout/chevron2"/>
    <dgm:cxn modelId="{16268F29-73C5-46BD-BEAE-916E198B4BCB}" type="presOf" srcId="{5C294D51-3A7D-43E2-9EB4-10A8D293CD57}" destId="{0224CB59-D100-4224-9FF9-4FF4B1B80BAF}" srcOrd="0" destOrd="1" presId="urn:microsoft.com/office/officeart/2005/8/layout/chevron2"/>
    <dgm:cxn modelId="{AA3B482C-DAE5-401F-A2FD-95219BB3012B}" type="presOf" srcId="{CAAF98F5-3809-419F-A05A-26BEC4005BF0}" destId="{C380C19C-A303-4E96-98E5-EFBB20B84B0A}" srcOrd="0" destOrd="0" presId="urn:microsoft.com/office/officeart/2005/8/layout/chevron2"/>
    <dgm:cxn modelId="{B8E4473B-F7DA-4D5C-B83C-98C98BF030E8}" srcId="{F190E66C-0AAF-4FC3-BED5-1F4A8EAD50E7}" destId="{5C294D51-3A7D-43E2-9EB4-10A8D293CD57}" srcOrd="1" destOrd="0" parTransId="{599FDA79-AF1C-4AAE-87C6-B75540024621}" sibTransId="{4A6FE4F6-378F-4BDA-9E40-02125ECDC50E}"/>
    <dgm:cxn modelId="{CC5B2A4B-0C48-4E01-AE10-6701064CB4E3}" srcId="{E3F9FDF3-91AA-44C6-9666-E30A690689BA}" destId="{F58EA2AF-1AC4-4B31-B1C9-C0E52C46C551}" srcOrd="0" destOrd="0" parTransId="{5258096D-ADCA-4FBF-891A-51F33E5F3614}" sibTransId="{FEEEA38B-B221-4BE2-A2D7-7E034E66E11A}"/>
    <dgm:cxn modelId="{84019870-D715-4A26-9699-A75BBEB1C60F}" type="presOf" srcId="{4320F8B3-015E-4C29-9B56-47B96134FC34}" destId="{32C76C0D-3C03-42FB-B16E-FDC8CBD3BA20}" srcOrd="0" destOrd="0" presId="urn:microsoft.com/office/officeart/2005/8/layout/chevron2"/>
    <dgm:cxn modelId="{01C6E972-83ED-4140-9252-81D75D06A30F}" srcId="{E3F9FDF3-91AA-44C6-9666-E30A690689BA}" destId="{F819DB8B-4C33-4DD4-B4C0-03EE1572382E}" srcOrd="4" destOrd="0" parTransId="{5512D9A2-B40A-498D-AD57-9AC26C1A1F58}" sibTransId="{1C17C09F-DB40-4040-9329-44AAF4879AC9}"/>
    <dgm:cxn modelId="{9019AF53-F3DB-4855-9689-7667C60E7CA9}" srcId="{E3F9FDF3-91AA-44C6-9666-E30A690689BA}" destId="{0E38C556-99A5-4F3B-AFF2-1AD9C74BFAAA}" srcOrd="3" destOrd="0" parTransId="{A6A778A4-5849-4AEC-98D8-A9942A2FE108}" sibTransId="{9DD2BC07-7381-44BC-801B-F773095DE52F}"/>
    <dgm:cxn modelId="{2ADF5654-BDCE-4168-83F9-3587E6A8CF14}" srcId="{9A08B926-23B5-4854-9E01-3202EB53AD61}" destId="{E3F9FDF3-91AA-44C6-9666-E30A690689BA}" srcOrd="2" destOrd="0" parTransId="{1413942C-3918-4F33-9F03-9F36A7F4F180}" sibTransId="{2DE30831-D896-491D-8DB1-00F48EC8E46F}"/>
    <dgm:cxn modelId="{6CBA5878-7DDE-4950-BC34-A1B226006A4F}" type="presOf" srcId="{E3F9FDF3-91AA-44C6-9666-E30A690689BA}" destId="{157A579E-AD35-4C28-8DA2-984240832832}" srcOrd="0" destOrd="0" presId="urn:microsoft.com/office/officeart/2005/8/layout/chevron2"/>
    <dgm:cxn modelId="{5AD03C5A-3489-4702-8B87-603C98592980}" type="presOf" srcId="{F190E66C-0AAF-4FC3-BED5-1F4A8EAD50E7}" destId="{FACEC6FE-A575-4F6D-A9B0-B4C898B8D113}" srcOrd="0" destOrd="0" presId="urn:microsoft.com/office/officeart/2005/8/layout/chevron2"/>
    <dgm:cxn modelId="{2185618F-AED3-4608-A294-847054C8ABC5}" type="presOf" srcId="{850643CC-CE14-4549-BF40-38B039C606EF}" destId="{0224CB59-D100-4224-9FF9-4FF4B1B80BAF}" srcOrd="0" destOrd="2" presId="urn:microsoft.com/office/officeart/2005/8/layout/chevron2"/>
    <dgm:cxn modelId="{3A69CAA1-2BC3-4006-9BE3-CBC6FE921D97}" srcId="{9A08B926-23B5-4854-9E01-3202EB53AD61}" destId="{CAAF98F5-3809-419F-A05A-26BEC4005BF0}" srcOrd="0" destOrd="0" parTransId="{5E73A54F-83D2-4EB9-9535-EB1551C03998}" sibTransId="{32C7FFC1-1D57-4838-9CA8-582071E8F6F4}"/>
    <dgm:cxn modelId="{1D590DAE-8923-4C60-A494-0ADED097BB24}" srcId="{CAAF98F5-3809-419F-A05A-26BEC4005BF0}" destId="{89EF4214-E4E2-45E1-AE95-58D3F4C487ED}" srcOrd="1" destOrd="0" parTransId="{840E27CB-52EA-426D-98F4-E1DAC8BB63D5}" sibTransId="{D8869F20-17DA-4242-BF84-3C711D839C3C}"/>
    <dgm:cxn modelId="{F0E5CAB0-7556-40F4-B45D-B7C4B047F040}" srcId="{9A08B926-23B5-4854-9E01-3202EB53AD61}" destId="{F190E66C-0AAF-4FC3-BED5-1F4A8EAD50E7}" srcOrd="1" destOrd="0" parTransId="{9CAFFCBA-52AB-43A6-9372-0021F015BB75}" sibTransId="{47BB5C3A-2D25-4C33-8F09-9EEE87A0C17F}"/>
    <dgm:cxn modelId="{B651CFBC-D8CA-4319-993E-51225C1CECCA}" type="presOf" srcId="{335D2E9D-09EF-4761-AC25-70F8D4A086E1}" destId="{AB3B0D26-D957-4327-A2D6-0990F8DA5EE6}" srcOrd="0" destOrd="2" presId="urn:microsoft.com/office/officeart/2005/8/layout/chevron2"/>
    <dgm:cxn modelId="{FB34C2CA-64A9-4A3F-8B27-C3F40EDBEBA4}" srcId="{F190E66C-0AAF-4FC3-BED5-1F4A8EAD50E7}" destId="{850643CC-CE14-4549-BF40-38B039C606EF}" srcOrd="2" destOrd="0" parTransId="{77CBAFCA-ECFE-487B-8296-85A08EE5EFE1}" sibTransId="{7B4743FD-EBE3-4524-9B35-131BE39153DF}"/>
    <dgm:cxn modelId="{70867ED0-BDCA-4A82-884E-CD73C01AE607}" srcId="{CAAF98F5-3809-419F-A05A-26BEC4005BF0}" destId="{4320F8B3-015E-4C29-9B56-47B96134FC34}" srcOrd="0" destOrd="0" parTransId="{C9E42910-F82C-4AD4-AB3E-94E5D7912512}" sibTransId="{847648B0-18C4-40F2-AE19-5358A3134439}"/>
    <dgm:cxn modelId="{7A22A0D0-DC52-4A44-80CC-DF2CC65D3165}" srcId="{E3F9FDF3-91AA-44C6-9666-E30A690689BA}" destId="{335D2E9D-09EF-4761-AC25-70F8D4A086E1}" srcOrd="2" destOrd="0" parTransId="{DF8DD97D-CD33-4CCB-BDA7-337D08CADB56}" sibTransId="{BC363AD4-BE18-4ABD-8AD4-59236E5D2DED}"/>
    <dgm:cxn modelId="{0D0924D2-0A0E-4EE5-939B-8D64298AF17B}" type="presOf" srcId="{9A08B926-23B5-4854-9E01-3202EB53AD61}" destId="{24E1DAE3-9341-468B-BDBE-55C07251F885}" srcOrd="0" destOrd="0" presId="urn:microsoft.com/office/officeart/2005/8/layout/chevron2"/>
    <dgm:cxn modelId="{A803CAEC-2945-49D1-B29E-51727C207B67}" type="presOf" srcId="{91916FCA-A4A1-4BDA-9AD0-A1623D05C985}" destId="{AB3B0D26-D957-4327-A2D6-0990F8DA5EE6}" srcOrd="0" destOrd="1" presId="urn:microsoft.com/office/officeart/2005/8/layout/chevron2"/>
    <dgm:cxn modelId="{EF5E78EE-1827-4B7D-8776-D183CF21DD08}" type="presOf" srcId="{0E38C556-99A5-4F3B-AFF2-1AD9C74BFAAA}" destId="{AB3B0D26-D957-4327-A2D6-0990F8DA5EE6}" srcOrd="0" destOrd="3" presId="urn:microsoft.com/office/officeart/2005/8/layout/chevron2"/>
    <dgm:cxn modelId="{9E2268F0-AD75-4EAA-B32D-61EC2FF14AAE}" type="presOf" srcId="{89EF4214-E4E2-45E1-AE95-58D3F4C487ED}" destId="{32C76C0D-3C03-42FB-B16E-FDC8CBD3BA20}" srcOrd="0" destOrd="1" presId="urn:microsoft.com/office/officeart/2005/8/layout/chevron2"/>
    <dgm:cxn modelId="{3727BAF2-0AF1-444A-BD19-CDFE90DB8CB6}" type="presOf" srcId="{F58EA2AF-1AC4-4B31-B1C9-C0E52C46C551}" destId="{AB3B0D26-D957-4327-A2D6-0990F8DA5EE6}" srcOrd="0" destOrd="0" presId="urn:microsoft.com/office/officeart/2005/8/layout/chevron2"/>
    <dgm:cxn modelId="{9738A02D-7027-40D0-8552-23B7DD3EE82F}" type="presParOf" srcId="{24E1DAE3-9341-468B-BDBE-55C07251F885}" destId="{F6FC418A-5E64-4399-9A39-E85DD84B91C4}" srcOrd="0" destOrd="0" presId="urn:microsoft.com/office/officeart/2005/8/layout/chevron2"/>
    <dgm:cxn modelId="{D4B69CCB-18C1-43EC-80BD-34F227494CE7}" type="presParOf" srcId="{F6FC418A-5E64-4399-9A39-E85DD84B91C4}" destId="{C380C19C-A303-4E96-98E5-EFBB20B84B0A}" srcOrd="0" destOrd="0" presId="urn:microsoft.com/office/officeart/2005/8/layout/chevron2"/>
    <dgm:cxn modelId="{D9B17BAE-0392-4855-8797-F86A1B183255}" type="presParOf" srcId="{F6FC418A-5E64-4399-9A39-E85DD84B91C4}" destId="{32C76C0D-3C03-42FB-B16E-FDC8CBD3BA20}" srcOrd="1" destOrd="0" presId="urn:microsoft.com/office/officeart/2005/8/layout/chevron2"/>
    <dgm:cxn modelId="{ADF19FC0-60C8-4926-A695-B84FA93FA5D5}" type="presParOf" srcId="{24E1DAE3-9341-468B-BDBE-55C07251F885}" destId="{B84DFD85-8B18-46C7-B408-F8EB0A6A2A4D}" srcOrd="1" destOrd="0" presId="urn:microsoft.com/office/officeart/2005/8/layout/chevron2"/>
    <dgm:cxn modelId="{90F52726-98D1-482C-ACE3-3D0290CD343F}" type="presParOf" srcId="{24E1DAE3-9341-468B-BDBE-55C07251F885}" destId="{D74D04BE-7211-42E1-835C-69F8AF4B2783}" srcOrd="2" destOrd="0" presId="urn:microsoft.com/office/officeart/2005/8/layout/chevron2"/>
    <dgm:cxn modelId="{B7199ED4-436C-4577-918A-2B551A16D212}" type="presParOf" srcId="{D74D04BE-7211-42E1-835C-69F8AF4B2783}" destId="{FACEC6FE-A575-4F6D-A9B0-B4C898B8D113}" srcOrd="0" destOrd="0" presId="urn:microsoft.com/office/officeart/2005/8/layout/chevron2"/>
    <dgm:cxn modelId="{AE219AC5-D741-4B15-959A-F5D0D01AF304}" type="presParOf" srcId="{D74D04BE-7211-42E1-835C-69F8AF4B2783}" destId="{0224CB59-D100-4224-9FF9-4FF4B1B80BAF}" srcOrd="1" destOrd="0" presId="urn:microsoft.com/office/officeart/2005/8/layout/chevron2"/>
    <dgm:cxn modelId="{D2441F95-20AB-4937-AF50-EC84CD471E60}" type="presParOf" srcId="{24E1DAE3-9341-468B-BDBE-55C07251F885}" destId="{1BD6512E-977F-408F-9D22-F3823AD8DE23}" srcOrd="3" destOrd="0" presId="urn:microsoft.com/office/officeart/2005/8/layout/chevron2"/>
    <dgm:cxn modelId="{A98FDD3B-052D-4A80-A18D-DAD29704A95C}" type="presParOf" srcId="{24E1DAE3-9341-468B-BDBE-55C07251F885}" destId="{83E9875C-4742-4E1F-99CE-0B0E6BB26F5A}" srcOrd="4" destOrd="0" presId="urn:microsoft.com/office/officeart/2005/8/layout/chevron2"/>
    <dgm:cxn modelId="{975158A3-F111-4DB8-8C35-08F786CC4FA9}" type="presParOf" srcId="{83E9875C-4742-4E1F-99CE-0B0E6BB26F5A}" destId="{157A579E-AD35-4C28-8DA2-984240832832}" srcOrd="0" destOrd="0" presId="urn:microsoft.com/office/officeart/2005/8/layout/chevron2"/>
    <dgm:cxn modelId="{ABE00CC2-1C0C-4194-B4A8-A6711B3FD0CE}" type="presParOf" srcId="{83E9875C-4742-4E1F-99CE-0B0E6BB26F5A}" destId="{AB3B0D26-D957-4327-A2D6-0990F8DA5EE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0C19C-A303-4E96-98E5-EFBB20B84B0A}">
      <dsp:nvSpPr>
        <dsp:cNvPr id="0" name=""/>
        <dsp:cNvSpPr/>
      </dsp:nvSpPr>
      <dsp:spPr>
        <a:xfrm rot="5400000">
          <a:off x="578793" y="-24982"/>
          <a:ext cx="1787409" cy="18400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Portfolio Construction</a:t>
          </a:r>
          <a:endParaRPr lang="en-DE" sz="1800" b="1" kern="1200" dirty="0">
            <a:solidFill>
              <a:schemeClr val="tx1"/>
            </a:solidFill>
          </a:endParaRPr>
        </a:p>
      </dsp:txBody>
      <dsp:txXfrm rot="-5400000">
        <a:off x="552463" y="1348"/>
        <a:ext cx="1840070" cy="1787409"/>
      </dsp:txXfrm>
    </dsp:sp>
    <dsp:sp modelId="{32C76C0D-3C03-42FB-B16E-FDC8CBD3BA20}">
      <dsp:nvSpPr>
        <dsp:cNvPr id="0" name=""/>
        <dsp:cNvSpPr/>
      </dsp:nvSpPr>
      <dsp:spPr>
        <a:xfrm rot="5400000">
          <a:off x="6012371" y="-3126381"/>
          <a:ext cx="1161816" cy="74172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solidFill>
            </a:rPr>
            <a:t>Global Market Outlook</a:t>
          </a:r>
          <a:endParaRPr lang="en-DE" sz="13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Portfolio Distribution</a:t>
          </a:r>
          <a:endParaRPr lang="en-DE" sz="1300" kern="1200" dirty="0">
            <a:solidFill>
              <a:schemeClr val="tx1"/>
            </a:solidFill>
          </a:endParaRPr>
        </a:p>
      </dsp:txBody>
      <dsp:txXfrm rot="-5400000">
        <a:off x="2884642" y="58063"/>
        <a:ext cx="7360560" cy="1048386"/>
      </dsp:txXfrm>
    </dsp:sp>
    <dsp:sp modelId="{FACEC6FE-A575-4F6D-A9B0-B4C898B8D113}">
      <dsp:nvSpPr>
        <dsp:cNvPr id="0" name=""/>
        <dsp:cNvSpPr/>
      </dsp:nvSpPr>
      <dsp:spPr>
        <a:xfrm rot="5400000">
          <a:off x="578793" y="1570179"/>
          <a:ext cx="1787409" cy="18400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Strategy</a:t>
          </a:r>
          <a:endParaRPr lang="en-DE" sz="1800" b="1" kern="1200" dirty="0">
            <a:solidFill>
              <a:schemeClr val="tx1"/>
            </a:solidFill>
          </a:endParaRPr>
        </a:p>
      </dsp:txBody>
      <dsp:txXfrm rot="-5400000">
        <a:off x="552463" y="1596509"/>
        <a:ext cx="1840070" cy="1787409"/>
      </dsp:txXfrm>
    </dsp:sp>
    <dsp:sp modelId="{0224CB59-D100-4224-9FF9-4FF4B1B80BAF}">
      <dsp:nvSpPr>
        <dsp:cNvPr id="0" name=""/>
        <dsp:cNvSpPr/>
      </dsp:nvSpPr>
      <dsp:spPr>
        <a:xfrm rot="5400000">
          <a:off x="6009807" y="-1468929"/>
          <a:ext cx="1161816" cy="73387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endParaRPr lang="en-DE" sz="1300" kern="1200" dirty="0"/>
        </a:p>
        <a:p>
          <a:pPr marL="114300" lvl="1" indent="-114300" algn="l" defTabSz="577850">
            <a:lnSpc>
              <a:spcPct val="90000"/>
            </a:lnSpc>
            <a:spcBef>
              <a:spcPct val="0"/>
            </a:spcBef>
            <a:spcAft>
              <a:spcPct val="15000"/>
            </a:spcAft>
            <a:buChar char="•"/>
          </a:pPr>
          <a:r>
            <a:rPr lang="en-US" sz="1300" kern="1200" dirty="0"/>
            <a:t>Long Only</a:t>
          </a:r>
          <a:endParaRPr lang="en-DE" sz="1300" kern="1200" dirty="0"/>
        </a:p>
        <a:p>
          <a:pPr marL="114300" lvl="1" indent="-114300" algn="l" defTabSz="577850">
            <a:lnSpc>
              <a:spcPct val="90000"/>
            </a:lnSpc>
            <a:spcBef>
              <a:spcPct val="0"/>
            </a:spcBef>
            <a:spcAft>
              <a:spcPct val="15000"/>
            </a:spcAft>
            <a:buChar char="•"/>
          </a:pPr>
          <a:endParaRPr lang="en-DE" sz="1300" kern="1200" dirty="0"/>
        </a:p>
      </dsp:txBody>
      <dsp:txXfrm rot="-5400000">
        <a:off x="2921364" y="1676229"/>
        <a:ext cx="7281988" cy="1048386"/>
      </dsp:txXfrm>
    </dsp:sp>
    <dsp:sp modelId="{157A579E-AD35-4C28-8DA2-984240832832}">
      <dsp:nvSpPr>
        <dsp:cNvPr id="0" name=""/>
        <dsp:cNvSpPr/>
      </dsp:nvSpPr>
      <dsp:spPr>
        <a:xfrm rot="5400000">
          <a:off x="578793" y="3165340"/>
          <a:ext cx="1787409" cy="18400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Risk Considerations</a:t>
          </a:r>
          <a:endParaRPr lang="en-DE" sz="1800" b="1" kern="1200" dirty="0">
            <a:solidFill>
              <a:schemeClr val="tx1"/>
            </a:solidFill>
          </a:endParaRPr>
        </a:p>
      </dsp:txBody>
      <dsp:txXfrm rot="-5400000">
        <a:off x="552463" y="3191670"/>
        <a:ext cx="1840070" cy="1787409"/>
      </dsp:txXfrm>
    </dsp:sp>
    <dsp:sp modelId="{AB3B0D26-D957-4327-A2D6-0990F8DA5EE6}">
      <dsp:nvSpPr>
        <dsp:cNvPr id="0" name=""/>
        <dsp:cNvSpPr/>
      </dsp:nvSpPr>
      <dsp:spPr>
        <a:xfrm rot="5400000">
          <a:off x="6001251" y="63941"/>
          <a:ext cx="1161816" cy="74172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solidFill>
            </a:rPr>
            <a:t>Interest Rate Risk</a:t>
          </a:r>
          <a:endParaRPr lang="en-DE" sz="13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Inflation Risk</a:t>
          </a:r>
          <a:endParaRPr lang="en-DE" sz="13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Credit Risk</a:t>
          </a:r>
          <a:endParaRPr lang="en-DE" sz="13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Inflation Risk</a:t>
          </a:r>
          <a:endParaRPr lang="en-DE" sz="13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Geopolitical Risk</a:t>
          </a:r>
          <a:endParaRPr lang="en-DE" sz="1300" kern="1200" dirty="0">
            <a:solidFill>
              <a:schemeClr val="tx1"/>
            </a:solidFill>
          </a:endParaRPr>
        </a:p>
      </dsp:txBody>
      <dsp:txXfrm rot="-5400000">
        <a:off x="2873522" y="3248386"/>
        <a:ext cx="7360560" cy="1048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1/16/2024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584417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27</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3.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3.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20.png"/><Relationship Id="rId18" Type="http://schemas.microsoft.com/office/2007/relationships/hdphoto" Target="../media/hdphoto16.wdp"/><Relationship Id="rId3" Type="http://schemas.openxmlformats.org/officeDocument/2006/relationships/image" Target="../media/image15.png"/><Relationship Id="rId7" Type="http://schemas.openxmlformats.org/officeDocument/2006/relationships/image" Target="../media/image17.png"/><Relationship Id="rId12" Type="http://schemas.microsoft.com/office/2007/relationships/hdphoto" Target="../media/hdphoto13.wdp"/><Relationship Id="rId17" Type="http://schemas.openxmlformats.org/officeDocument/2006/relationships/image" Target="../media/image22.png"/><Relationship Id="rId2" Type="http://schemas.openxmlformats.org/officeDocument/2006/relationships/notesSlide" Target="../notesSlides/notesSlide3.xml"/><Relationship Id="rId16" Type="http://schemas.microsoft.com/office/2007/relationships/hdphoto" Target="../media/hdphoto15.wdp"/><Relationship Id="rId1" Type="http://schemas.openxmlformats.org/officeDocument/2006/relationships/slideLayout" Target="../slideLayouts/slideLayout10.xml"/><Relationship Id="rId6" Type="http://schemas.microsoft.com/office/2007/relationships/hdphoto" Target="../media/hdphoto10.wdp"/><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8.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5.png"/><Relationship Id="rId5" Type="http://schemas.microsoft.com/office/2007/relationships/hdphoto" Target="../media/hdphoto18.wdp"/><Relationship Id="rId4" Type="http://schemas.openxmlformats.org/officeDocument/2006/relationships/image" Target="../media/image24.png"/><Relationship Id="rId9" Type="http://schemas.microsoft.com/office/2007/relationships/hdphoto" Target="../media/hdphoto20.wdp"/></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27.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765010" y="2747225"/>
            <a:ext cx="7414940" cy="578325"/>
          </a:xfrm>
        </p:spPr>
        <p:txBody>
          <a:bodyPr/>
          <a:lstStyle/>
          <a:p>
            <a:r>
              <a:rPr lang="en-US" sz="2000" dirty="0"/>
              <a:t>Alper YILDIRIM</a:t>
            </a:r>
          </a:p>
        </p:txBody>
      </p:sp>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5010" y="633753"/>
            <a:ext cx="6226593" cy="3427502"/>
          </a:xfrm>
        </p:spPr>
        <p:txBody>
          <a:bodyPr/>
          <a:lstStyle/>
          <a:p>
            <a:r>
              <a:rPr lang="en-US" dirty="0"/>
              <a:t>Bond investment strategy</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Lıquıdıty</a:t>
            </a:r>
            <a:r>
              <a:rPr lang="en-US" dirty="0"/>
              <a:t>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248834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Credıt</a:t>
            </a:r>
            <a:r>
              <a:rPr lang="en-US" dirty="0"/>
              <a:t>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51357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Inflatıon</a:t>
            </a:r>
            <a:r>
              <a:rPr lang="en-US" dirty="0"/>
              <a:t> </a:t>
            </a:r>
            <a:r>
              <a:rPr lang="en-US" dirty="0" err="1"/>
              <a:t>rısk</a:t>
            </a:r>
            <a:endParaRPr lang="en-US" dirty="0"/>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Bond investment strategy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10" name="TextBox 9">
            <a:extLst>
              <a:ext uri="{FF2B5EF4-FFF2-40B4-BE49-F238E27FC236}">
                <a16:creationId xmlns:a16="http://schemas.microsoft.com/office/drawing/2014/main" id="{302344D8-19D4-DF7F-0CCF-76AEE66990AC}"/>
              </a:ext>
            </a:extLst>
          </p:cNvPr>
          <p:cNvSpPr txBox="1"/>
          <p:nvPr/>
        </p:nvSpPr>
        <p:spPr>
          <a:xfrm>
            <a:off x="731491" y="6291069"/>
            <a:ext cx="5589917" cy="276999"/>
          </a:xfrm>
          <a:prstGeom prst="rect">
            <a:avLst/>
          </a:prstGeom>
          <a:noFill/>
        </p:spPr>
        <p:txBody>
          <a:bodyPr wrap="square" rtlCol="0">
            <a:spAutoFit/>
          </a:bodyPr>
          <a:lstStyle/>
          <a:p>
            <a:r>
              <a:rPr lang="en-US" sz="1200" dirty="0"/>
              <a:t>Source: OECD Economic Outlook, November 2023</a:t>
            </a:r>
          </a:p>
        </p:txBody>
      </p:sp>
      <p:sp>
        <p:nvSpPr>
          <p:cNvPr id="12" name="TextBox 11">
            <a:extLst>
              <a:ext uri="{FF2B5EF4-FFF2-40B4-BE49-F238E27FC236}">
                <a16:creationId xmlns:a16="http://schemas.microsoft.com/office/drawing/2014/main" id="{68B84280-59A0-A9CF-8B91-9D5367DF94CE}"/>
              </a:ext>
            </a:extLst>
          </p:cNvPr>
          <p:cNvSpPr txBox="1"/>
          <p:nvPr/>
        </p:nvSpPr>
        <p:spPr>
          <a:xfrm>
            <a:off x="315503" y="1173218"/>
            <a:ext cx="11256014"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Even though risks persist, inflation started to cool down</a:t>
            </a:r>
          </a:p>
          <a:p>
            <a:pPr marL="285750" indent="-285750">
              <a:buFont typeface="Wingdings" panose="05000000000000000000" pitchFamily="2" charset="2"/>
              <a:buChar char="§"/>
            </a:pPr>
            <a:r>
              <a:rPr lang="en-US" sz="2000" dirty="0"/>
              <a:t>Starting from 2</a:t>
            </a:r>
            <a:r>
              <a:rPr lang="en-US" sz="2000" baseline="30000" dirty="0"/>
              <a:t>nd</a:t>
            </a:r>
            <a:r>
              <a:rPr lang="en-US" sz="2000" dirty="0"/>
              <a:t> half of 2024, interest rate cuts may start</a:t>
            </a:r>
            <a:endParaRPr lang="en-DE" sz="2000" dirty="0"/>
          </a:p>
        </p:txBody>
      </p:sp>
      <p:pic>
        <p:nvPicPr>
          <p:cNvPr id="4" name="Picture 3" descr="A graph of growth and inflation&#10;&#10;Description automatically generated with medium confidence">
            <a:extLst>
              <a:ext uri="{FF2B5EF4-FFF2-40B4-BE49-F238E27FC236}">
                <a16:creationId xmlns:a16="http://schemas.microsoft.com/office/drawing/2014/main" id="{263053CE-81E5-13D2-0BA1-C9A571251BAE}"/>
              </a:ext>
            </a:extLst>
          </p:cNvPr>
          <p:cNvPicPr>
            <a:picLocks noChangeAspect="1"/>
          </p:cNvPicPr>
          <p:nvPr/>
        </p:nvPicPr>
        <p:blipFill rotWithShape="1">
          <a:blip r:embed="rId2"/>
          <a:srcRect l="6622" t="6125" r="7822" b="4985"/>
          <a:stretch/>
        </p:blipFill>
        <p:spPr>
          <a:xfrm>
            <a:off x="506083" y="2806446"/>
            <a:ext cx="5589917" cy="3484623"/>
          </a:xfrm>
          <a:prstGeom prst="rect">
            <a:avLst/>
          </a:prstGeom>
        </p:spPr>
      </p:pic>
      <p:pic>
        <p:nvPicPr>
          <p:cNvPr id="14" name="Picture 13" descr="A graph of financial growth&#10;&#10;Description automatically generated with medium confidence">
            <a:extLst>
              <a:ext uri="{FF2B5EF4-FFF2-40B4-BE49-F238E27FC236}">
                <a16:creationId xmlns:a16="http://schemas.microsoft.com/office/drawing/2014/main" id="{9D91FF73-5F9E-20E6-CD61-F68B1BA33B6A}"/>
              </a:ext>
            </a:extLst>
          </p:cNvPr>
          <p:cNvPicPr>
            <a:picLocks noChangeAspect="1"/>
          </p:cNvPicPr>
          <p:nvPr/>
        </p:nvPicPr>
        <p:blipFill>
          <a:blip r:embed="rId3"/>
          <a:stretch>
            <a:fillRect/>
          </a:stretch>
        </p:blipFill>
        <p:spPr>
          <a:xfrm>
            <a:off x="6737397" y="2326411"/>
            <a:ext cx="4238578" cy="3921213"/>
          </a:xfrm>
          <a:prstGeom prst="rect">
            <a:avLst/>
          </a:prstGeom>
        </p:spPr>
      </p:pic>
      <p:sp>
        <p:nvSpPr>
          <p:cNvPr id="15" name="TextBox 14">
            <a:extLst>
              <a:ext uri="{FF2B5EF4-FFF2-40B4-BE49-F238E27FC236}">
                <a16:creationId xmlns:a16="http://schemas.microsoft.com/office/drawing/2014/main" id="{74F43904-B5A5-6618-CF67-7D9619F799EC}"/>
              </a:ext>
            </a:extLst>
          </p:cNvPr>
          <p:cNvSpPr txBox="1"/>
          <p:nvPr/>
        </p:nvSpPr>
        <p:spPr>
          <a:xfrm>
            <a:off x="6631195" y="6247624"/>
            <a:ext cx="4450981" cy="276999"/>
          </a:xfrm>
          <a:prstGeom prst="rect">
            <a:avLst/>
          </a:prstGeom>
          <a:noFill/>
        </p:spPr>
        <p:txBody>
          <a:bodyPr wrap="square" rtlCol="0">
            <a:spAutoFit/>
          </a:bodyPr>
          <a:lstStyle/>
          <a:p>
            <a:r>
              <a:rPr lang="en-US" sz="1200" dirty="0"/>
              <a:t>Source: ING Global Outlook 2024, November 2023</a:t>
            </a:r>
          </a:p>
        </p:txBody>
      </p:sp>
    </p:spTree>
    <p:extLst>
      <p:ext uri="{BB962C8B-B14F-4D97-AF65-F5344CB8AC3E}">
        <p14:creationId xmlns:p14="http://schemas.microsoft.com/office/powerpoint/2010/main" val="346035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Geopolıtıcal</a:t>
            </a:r>
            <a:r>
              <a:rPr lang="en-US" dirty="0"/>
              <a:t> </a:t>
            </a:r>
            <a:r>
              <a:rPr lang="en-US" dirty="0" err="1"/>
              <a:t>rısk</a:t>
            </a:r>
            <a:endParaRPr lang="en-US" dirty="0"/>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Bond investment strategy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9" name="Picture 8" descr="A screenshot of a computer&#10;&#10;Description automatically generated">
            <a:extLst>
              <a:ext uri="{FF2B5EF4-FFF2-40B4-BE49-F238E27FC236}">
                <a16:creationId xmlns:a16="http://schemas.microsoft.com/office/drawing/2014/main" id="{AA91C593-13CD-E61E-5A2B-1D4049DC0A13}"/>
              </a:ext>
            </a:extLst>
          </p:cNvPr>
          <p:cNvPicPr>
            <a:picLocks noChangeAspect="1"/>
          </p:cNvPicPr>
          <p:nvPr/>
        </p:nvPicPr>
        <p:blipFill rotWithShape="1">
          <a:blip r:embed="rId2"/>
          <a:srcRect r="4189"/>
          <a:stretch/>
        </p:blipFill>
        <p:spPr>
          <a:xfrm>
            <a:off x="183432" y="2500238"/>
            <a:ext cx="5577841" cy="2026502"/>
          </a:xfrm>
          <a:prstGeom prst="rect">
            <a:avLst/>
          </a:prstGeom>
        </p:spPr>
      </p:pic>
      <p:pic>
        <p:nvPicPr>
          <p:cNvPr id="11" name="Picture 10" descr="A newspaper with black text&#10;&#10;Description automatically generated">
            <a:extLst>
              <a:ext uri="{FF2B5EF4-FFF2-40B4-BE49-F238E27FC236}">
                <a16:creationId xmlns:a16="http://schemas.microsoft.com/office/drawing/2014/main" id="{74370839-CD11-FFF5-0AC1-E6B75B58F4A0}"/>
              </a:ext>
            </a:extLst>
          </p:cNvPr>
          <p:cNvPicPr>
            <a:picLocks noChangeAspect="1"/>
          </p:cNvPicPr>
          <p:nvPr/>
        </p:nvPicPr>
        <p:blipFill>
          <a:blip r:embed="rId3"/>
          <a:stretch>
            <a:fillRect/>
          </a:stretch>
        </p:blipFill>
        <p:spPr>
          <a:xfrm>
            <a:off x="102170" y="4609696"/>
            <a:ext cx="5577841" cy="1903169"/>
          </a:xfrm>
          <a:prstGeom prst="rect">
            <a:avLst/>
          </a:prstGeom>
        </p:spPr>
      </p:pic>
      <p:pic>
        <p:nvPicPr>
          <p:cNvPr id="13" name="Picture 12" descr="A close up of a newspaper&#10;&#10;Description automatically generated">
            <a:extLst>
              <a:ext uri="{FF2B5EF4-FFF2-40B4-BE49-F238E27FC236}">
                <a16:creationId xmlns:a16="http://schemas.microsoft.com/office/drawing/2014/main" id="{26FA5670-8E0E-6836-0EEC-C2514A17562A}"/>
              </a:ext>
            </a:extLst>
          </p:cNvPr>
          <p:cNvPicPr>
            <a:picLocks noChangeAspect="1"/>
          </p:cNvPicPr>
          <p:nvPr/>
        </p:nvPicPr>
        <p:blipFill>
          <a:blip r:embed="rId4"/>
          <a:stretch>
            <a:fillRect/>
          </a:stretch>
        </p:blipFill>
        <p:spPr>
          <a:xfrm>
            <a:off x="5993660" y="4609697"/>
            <a:ext cx="5394255" cy="190316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EBF1366-B421-34A5-1333-A947058C95D9}"/>
              </a:ext>
            </a:extLst>
          </p:cNvPr>
          <p:cNvPicPr>
            <a:picLocks noChangeAspect="1"/>
          </p:cNvPicPr>
          <p:nvPr/>
        </p:nvPicPr>
        <p:blipFill rotWithShape="1">
          <a:blip r:embed="rId5"/>
          <a:srcRect l="25203" r="-1"/>
          <a:stretch/>
        </p:blipFill>
        <p:spPr>
          <a:xfrm>
            <a:off x="5943510" y="2511960"/>
            <a:ext cx="5494557" cy="1446369"/>
          </a:xfrm>
          <a:prstGeom prst="rect">
            <a:avLst/>
          </a:prstGeom>
        </p:spPr>
      </p:pic>
      <p:sp>
        <p:nvSpPr>
          <p:cNvPr id="19" name="TextBox 18">
            <a:extLst>
              <a:ext uri="{FF2B5EF4-FFF2-40B4-BE49-F238E27FC236}">
                <a16:creationId xmlns:a16="http://schemas.microsoft.com/office/drawing/2014/main" id="{8BEEB88C-D6F2-6E31-3BCF-CE1788C373D5}"/>
              </a:ext>
            </a:extLst>
          </p:cNvPr>
          <p:cNvSpPr txBox="1"/>
          <p:nvPr/>
        </p:nvSpPr>
        <p:spPr>
          <a:xfrm>
            <a:off x="315503" y="1173218"/>
            <a:ext cx="11256014"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t>Avoid Chinese and Middle East Region bonds</a:t>
            </a:r>
          </a:p>
          <a:p>
            <a:pPr marL="285750" indent="-285750">
              <a:buFont typeface="Wingdings" panose="05000000000000000000" pitchFamily="2" charset="2"/>
              <a:buChar char="§"/>
            </a:pPr>
            <a:r>
              <a:rPr lang="en-US" sz="2000" dirty="0"/>
              <a:t>Rising political and military tensions may eventually lead economic downturn and declining markets</a:t>
            </a:r>
            <a:endParaRPr lang="en-DE" sz="2000" dirty="0"/>
          </a:p>
        </p:txBody>
      </p:sp>
    </p:spTree>
    <p:extLst>
      <p:ext uri="{BB962C8B-B14F-4D97-AF65-F5344CB8AC3E}">
        <p14:creationId xmlns:p14="http://schemas.microsoft.com/office/powerpoint/2010/main" val="173594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44" r="44"/>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AREAS OF GROWTH</a:t>
            </a:r>
          </a:p>
          <a:p>
            <a:r>
              <a:rPr lang="en-US" dirty="0"/>
              <a:t>TIMELINE</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7"/>
            <a:ext cx="5363506" cy="2774361"/>
          </a:xfrm>
        </p:spPr>
        <p:txBody>
          <a:bodyPr/>
          <a:lstStyle/>
          <a:p>
            <a:r>
              <a:rPr lang="en-US" sz="3200" dirty="0" err="1"/>
              <a:t>Rısk</a:t>
            </a:r>
            <a:r>
              <a:rPr lang="en-US" sz="3200" dirty="0"/>
              <a:t> </a:t>
            </a:r>
            <a:r>
              <a:rPr lang="en-US" sz="3200" dirty="0" err="1"/>
              <a:t>consıderatıons</a:t>
            </a:r>
            <a:endParaRPr lang="en-US" sz="3200" dirty="0"/>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44" r="44"/>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Interest rate risk</a:t>
            </a:r>
          </a:p>
          <a:p>
            <a:r>
              <a:rPr lang="en-US" dirty="0" err="1"/>
              <a:t>Inflatıon</a:t>
            </a:r>
            <a:r>
              <a:rPr lang="en-US" dirty="0"/>
              <a:t> risk</a:t>
            </a:r>
          </a:p>
          <a:p>
            <a:r>
              <a:rPr lang="en-US" dirty="0" err="1"/>
              <a:t>Credıt</a:t>
            </a:r>
            <a:r>
              <a:rPr lang="en-US" dirty="0"/>
              <a:t> risk</a:t>
            </a:r>
          </a:p>
          <a:p>
            <a:r>
              <a:rPr lang="en-US" dirty="0" err="1"/>
              <a:t>Lıquıdıty</a:t>
            </a:r>
            <a:r>
              <a:rPr lang="en-US" dirty="0"/>
              <a:t> </a:t>
            </a:r>
            <a:r>
              <a:rPr lang="en-US" dirty="0" err="1"/>
              <a:t>rısk</a:t>
            </a:r>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3194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 uri="{C183D7F6-B498-43B3-948B-1728B52AA6E4}">
                <adec:decorative xmlns:adec="http://schemas.microsoft.com/office/drawing/2017/decorative" val="0"/>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l="11" r="11"/>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Contoso, we empower </a:t>
            </a:r>
            <a:br>
              <a:rPr lang="en-US" dirty="0"/>
            </a:br>
            <a:r>
              <a:rPr lang="en-US" dirty="0"/>
              <a:t>organizations to foster collaborative thinking to further drive workplace innovation. By closing the loop and leveraging agile frameworks, we help business grow organically and foster a consumer-first mindset.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PRIMARY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QUARTERLY PERFORMANCE</a:t>
            </a:r>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extLst>
              <p:ext uri="{D42A27DB-BD31-4B8C-83A1-F6EECF244321}">
                <p14:modId xmlns:p14="http://schemas.microsoft.com/office/powerpoint/2010/main" val="3448729688"/>
              </p:ext>
            </p:extLst>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a:t>Contents</a:t>
            </a:r>
          </a:p>
        </p:txBody>
      </p:sp>
      <p:graphicFrame>
        <p:nvGraphicFramePr>
          <p:cNvPr id="8" name="Content Placeholder 7">
            <a:extLst>
              <a:ext uri="{FF2B5EF4-FFF2-40B4-BE49-F238E27FC236}">
                <a16:creationId xmlns:a16="http://schemas.microsoft.com/office/drawing/2014/main" id="{F5DD1892-E536-F11A-9303-F13FECC621D7}"/>
              </a:ext>
            </a:extLst>
          </p:cNvPr>
          <p:cNvGraphicFramePr>
            <a:graphicFrameLocks noGrp="1"/>
          </p:cNvGraphicFramePr>
          <p:nvPr>
            <p:ph sz="half" idx="2"/>
            <p:extLst>
              <p:ext uri="{D42A27DB-BD31-4B8C-83A1-F6EECF244321}">
                <p14:modId xmlns:p14="http://schemas.microsoft.com/office/powerpoint/2010/main" val="2555594289"/>
              </p:ext>
            </p:extLst>
          </p:nvPr>
        </p:nvGraphicFramePr>
        <p:xfrm>
          <a:off x="454660" y="1229360"/>
          <a:ext cx="10843260" cy="4980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Bond investment strategy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r>
              <a:rPr lang="en-US" dirty="0"/>
              <a:t>2</a:t>
            </a:r>
          </a:p>
        </p:txBody>
      </p:sp>
    </p:spTree>
    <p:extLst>
      <p:ext uri="{BB962C8B-B14F-4D97-AF65-F5344CB8AC3E}">
        <p14:creationId xmlns:p14="http://schemas.microsoft.com/office/powerpoint/2010/main" val="996248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Tree>
    <p:extLst>
      <p:ext uri="{BB962C8B-B14F-4D97-AF65-F5344CB8AC3E}">
        <p14:creationId xmlns:p14="http://schemas.microsoft.com/office/powerpoint/2010/main" val="1572098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l="42" r="42"/>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t="74" b="74"/>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l="42" r="42"/>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t="64" b="64"/>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l="54" r="54"/>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t="110" b="110"/>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l="91" r="91"/>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l="66" r="66"/>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l="103" r="103"/>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54" r="54"/>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t="45" b="45"/>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24</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Pursue scalable customer service through sustainable strategies</a:t>
            </a:r>
          </a:p>
          <a:p>
            <a:r>
              <a:rPr lang="en-US" dirty="0"/>
              <a:t>Engage top-line web services with cutting-edge deliverables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25</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t="41" b="41"/>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26</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27</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Portfolio </a:t>
            </a:r>
            <a:r>
              <a:rPr lang="en-US" dirty="0" err="1"/>
              <a:t>constructıon</a:t>
            </a:r>
            <a:endParaRPr lang="en-US" dirty="0"/>
          </a:p>
        </p:txBody>
      </p:sp>
      <p:sp>
        <p:nvSpPr>
          <p:cNvPr id="4" name="Subtitle 3">
            <a:extLst>
              <a:ext uri="{FF2B5EF4-FFF2-40B4-BE49-F238E27FC236}">
                <a16:creationId xmlns:a16="http://schemas.microsoft.com/office/drawing/2014/main" id="{591DA4E0-4FEF-F76A-D5D2-C2600F99FC8E}"/>
              </a:ext>
            </a:extLst>
          </p:cNvPr>
          <p:cNvSpPr>
            <a:spLocks noGrp="1"/>
          </p:cNvSpPr>
          <p:nvPr>
            <p:ph type="subTitle" idx="1"/>
          </p:nvPr>
        </p:nvSpPr>
        <p:spPr/>
        <p:txBody>
          <a:bodyPr/>
          <a:lstStyle/>
          <a:p>
            <a:endParaRPr lang="en-DE"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Bond investment strategy</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394531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a:t>Global market outlook</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Bond investment strategy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r>
              <a:rPr lang="en-US" dirty="0"/>
              <a:t>1</a:t>
            </a:r>
          </a:p>
        </p:txBody>
      </p:sp>
      <p:pic>
        <p:nvPicPr>
          <p:cNvPr id="3" name="Picture 2" descr="A graph of growth and inflation&#10;&#10;Description automatically generated with medium confidence">
            <a:extLst>
              <a:ext uri="{FF2B5EF4-FFF2-40B4-BE49-F238E27FC236}">
                <a16:creationId xmlns:a16="http://schemas.microsoft.com/office/drawing/2014/main" id="{350A534F-8A8A-36C7-E395-061AF06557E3}"/>
              </a:ext>
            </a:extLst>
          </p:cNvPr>
          <p:cNvPicPr>
            <a:picLocks noChangeAspect="1"/>
          </p:cNvPicPr>
          <p:nvPr/>
        </p:nvPicPr>
        <p:blipFill rotWithShape="1">
          <a:blip r:embed="rId2"/>
          <a:srcRect l="6622" t="6125" r="7822" b="4985"/>
          <a:stretch/>
        </p:blipFill>
        <p:spPr>
          <a:xfrm>
            <a:off x="658483" y="4216400"/>
            <a:ext cx="3947452" cy="2460749"/>
          </a:xfrm>
          <a:prstGeom prst="rect">
            <a:avLst/>
          </a:prstGeom>
        </p:spPr>
      </p:pic>
      <p:pic>
        <p:nvPicPr>
          <p:cNvPr id="4" name="Picture 3" descr="A graph of growth and inflation&#10;&#10;Description automatically generated with medium confidence">
            <a:extLst>
              <a:ext uri="{FF2B5EF4-FFF2-40B4-BE49-F238E27FC236}">
                <a16:creationId xmlns:a16="http://schemas.microsoft.com/office/drawing/2014/main" id="{54A85C03-18A7-C8D9-4EF6-5EF15E63FD2F}"/>
              </a:ext>
            </a:extLst>
          </p:cNvPr>
          <p:cNvPicPr>
            <a:picLocks noChangeAspect="1"/>
          </p:cNvPicPr>
          <p:nvPr/>
        </p:nvPicPr>
        <p:blipFill rotWithShape="1">
          <a:blip r:embed="rId2"/>
          <a:srcRect l="6622" t="6125" r="7822" b="4985"/>
          <a:stretch/>
        </p:blipFill>
        <p:spPr>
          <a:xfrm>
            <a:off x="6307444" y="4058365"/>
            <a:ext cx="3947454" cy="2460750"/>
          </a:xfrm>
          <a:prstGeom prst="rect">
            <a:avLst/>
          </a:prstGeom>
        </p:spPr>
      </p:pic>
      <p:pic>
        <p:nvPicPr>
          <p:cNvPr id="8" name="Picture 7" descr="A graph of growth and inflation&#10;&#10;Description automatically generated with medium confidence">
            <a:extLst>
              <a:ext uri="{FF2B5EF4-FFF2-40B4-BE49-F238E27FC236}">
                <a16:creationId xmlns:a16="http://schemas.microsoft.com/office/drawing/2014/main" id="{47E48B33-76D9-E472-2AE8-45274D54E692}"/>
              </a:ext>
            </a:extLst>
          </p:cNvPr>
          <p:cNvPicPr>
            <a:picLocks noChangeAspect="1"/>
          </p:cNvPicPr>
          <p:nvPr/>
        </p:nvPicPr>
        <p:blipFill rotWithShape="1">
          <a:blip r:embed="rId2"/>
          <a:srcRect l="6622" t="6125" r="7822" b="4985"/>
          <a:stretch/>
        </p:blipFill>
        <p:spPr>
          <a:xfrm>
            <a:off x="658484" y="1331088"/>
            <a:ext cx="3947454" cy="2460750"/>
          </a:xfrm>
          <a:prstGeom prst="rect">
            <a:avLst/>
          </a:prstGeom>
        </p:spPr>
      </p:pic>
      <p:pic>
        <p:nvPicPr>
          <p:cNvPr id="9" name="Picture 8" descr="A graph of growth and inflation&#10;&#10;Description automatically generated with medium confidence">
            <a:extLst>
              <a:ext uri="{FF2B5EF4-FFF2-40B4-BE49-F238E27FC236}">
                <a16:creationId xmlns:a16="http://schemas.microsoft.com/office/drawing/2014/main" id="{26DF06F4-CA1D-A692-B856-B68583913E74}"/>
              </a:ext>
            </a:extLst>
          </p:cNvPr>
          <p:cNvPicPr>
            <a:picLocks noChangeAspect="1"/>
          </p:cNvPicPr>
          <p:nvPr/>
        </p:nvPicPr>
        <p:blipFill rotWithShape="1">
          <a:blip r:embed="rId2"/>
          <a:srcRect l="6622" t="6125" r="7822" b="4985"/>
          <a:stretch/>
        </p:blipFill>
        <p:spPr>
          <a:xfrm>
            <a:off x="6307443" y="1331088"/>
            <a:ext cx="3947454" cy="2460750"/>
          </a:xfrm>
          <a:prstGeom prst="rect">
            <a:avLst/>
          </a:prstGeom>
        </p:spPr>
      </p:pic>
    </p:spTree>
    <p:extLst>
      <p:ext uri="{BB962C8B-B14F-4D97-AF65-F5344CB8AC3E}">
        <p14:creationId xmlns:p14="http://schemas.microsoft.com/office/powerpoint/2010/main" val="2567827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96222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strategy</a:t>
            </a:r>
          </a:p>
        </p:txBody>
      </p:sp>
      <p:sp>
        <p:nvSpPr>
          <p:cNvPr id="4" name="Subtitle 3">
            <a:extLst>
              <a:ext uri="{FF2B5EF4-FFF2-40B4-BE49-F238E27FC236}">
                <a16:creationId xmlns:a16="http://schemas.microsoft.com/office/drawing/2014/main" id="{591DA4E0-4FEF-F76A-D5D2-C2600F99FC8E}"/>
              </a:ext>
            </a:extLst>
          </p:cNvPr>
          <p:cNvSpPr>
            <a:spLocks noGrp="1"/>
          </p:cNvSpPr>
          <p:nvPr>
            <p:ph type="subTitle" idx="1"/>
          </p:nvPr>
        </p:nvSpPr>
        <p:spPr/>
        <p:txBody>
          <a:bodyPr/>
          <a:lstStyle/>
          <a:p>
            <a:endParaRPr lang="en-DE"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Bond investment strategy</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4011665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52332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RISK CONSIDERATIONS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315217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a:t>Interest rate </a:t>
            </a:r>
            <a:r>
              <a:rPr lang="en-US" dirty="0" err="1"/>
              <a:t>rısk</a:t>
            </a:r>
            <a:endParaRPr lang="en-US" dirty="0"/>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Bond investment strategy</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r>
              <a:rPr lang="en-US" dirty="0"/>
              <a:t>1</a:t>
            </a:r>
          </a:p>
        </p:txBody>
      </p:sp>
      <p:sp>
        <p:nvSpPr>
          <p:cNvPr id="5" name="Content Placeholder 4">
            <a:extLst>
              <a:ext uri="{FF2B5EF4-FFF2-40B4-BE49-F238E27FC236}">
                <a16:creationId xmlns:a16="http://schemas.microsoft.com/office/drawing/2014/main" id="{036DB137-41AA-97B5-6A47-B0E812317BCF}"/>
              </a:ext>
            </a:extLst>
          </p:cNvPr>
          <p:cNvSpPr>
            <a:spLocks noGrp="1"/>
          </p:cNvSpPr>
          <p:nvPr>
            <p:ph sz="half" idx="2"/>
          </p:nvPr>
        </p:nvSpPr>
        <p:spPr/>
        <p:txBody>
          <a:bodyPr/>
          <a:lstStyle/>
          <a:p>
            <a:r>
              <a:rPr lang="en-US" dirty="0"/>
              <a:t>- duration, convexity, etc.</a:t>
            </a:r>
            <a:endParaRPr lang="en-DE" dirty="0"/>
          </a:p>
        </p:txBody>
      </p:sp>
    </p:spTree>
    <p:extLst>
      <p:ext uri="{BB962C8B-B14F-4D97-AF65-F5344CB8AC3E}">
        <p14:creationId xmlns:p14="http://schemas.microsoft.com/office/powerpoint/2010/main" val="4140537649"/>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104</TotalTime>
  <Words>646</Words>
  <Application>Microsoft Office PowerPoint</Application>
  <PresentationFormat>Widescreen</PresentationFormat>
  <Paragraphs>226</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Black</vt:lpstr>
      <vt:lpstr>Avenir Next LT Pro</vt:lpstr>
      <vt:lpstr>Avenir Next LT Pro Light</vt:lpstr>
      <vt:lpstr>Calibri</vt:lpstr>
      <vt:lpstr>Gill Sans Ultra Bold</vt:lpstr>
      <vt:lpstr>Wingdings</vt:lpstr>
      <vt:lpstr>Office Theme</vt:lpstr>
      <vt:lpstr>Bond investment strategy</vt:lpstr>
      <vt:lpstr>Contents</vt:lpstr>
      <vt:lpstr>Portfolio constructıon</vt:lpstr>
      <vt:lpstr>Global market outlook</vt:lpstr>
      <vt:lpstr>PLAN FOR PRODUCT LAUNCH</vt:lpstr>
      <vt:lpstr>strategy</vt:lpstr>
      <vt:lpstr>PLAN FOR PRODUCT LAUNCH</vt:lpstr>
      <vt:lpstr>RISK CONSIDERATIONS</vt:lpstr>
      <vt:lpstr>Interest rate rısk</vt:lpstr>
      <vt:lpstr>Lıquıdıty rısk</vt:lpstr>
      <vt:lpstr>Credıt rısk</vt:lpstr>
      <vt:lpstr>Inflatıon rısk</vt:lpstr>
      <vt:lpstr>Geopolıtıcal rısk</vt:lpstr>
      <vt:lpstr>AGENDA</vt:lpstr>
      <vt:lpstr>Rısk consıderatıons</vt:lpstr>
      <vt:lpstr>INTRO</vt:lpstr>
      <vt:lpstr>PRIMARY GOALS</vt:lpstr>
      <vt:lpstr>QUARTERLY PERFORMANCE</vt:lpstr>
      <vt:lpstr>AREAS OF GROWTH</vt:lpstr>
      <vt:lpstr>BUSINESS OPPORTUNITIES ARE LIKE BUSES. THERE'S ALWAYS ANOTHER ONE COMING.</vt:lpstr>
      <vt:lpstr>MEET OUR EXTENDED TEAM</vt:lpstr>
      <vt:lpstr>PLAN FOR PRODUCT LAUNCH</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Bond investment strategy</dc:title>
  <dc:creator>ALPER YILDIRIM</dc:creator>
  <cp:lastModifiedBy>ALPER YILDIRIM</cp:lastModifiedBy>
  <cp:revision>7</cp:revision>
  <dcterms:created xsi:type="dcterms:W3CDTF">2024-01-14T16:06:03Z</dcterms:created>
  <dcterms:modified xsi:type="dcterms:W3CDTF">2024-01-16T02:49:16Z</dcterms:modified>
</cp:coreProperties>
</file>